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97" r:id="rId3"/>
    <p:sldId id="296" r:id="rId4"/>
    <p:sldId id="265" r:id="rId5"/>
    <p:sldId id="298" r:id="rId6"/>
    <p:sldId id="266" r:id="rId7"/>
    <p:sldId id="307" r:id="rId8"/>
    <p:sldId id="270" r:id="rId9"/>
    <p:sldId id="299" r:id="rId10"/>
    <p:sldId id="300" r:id="rId11"/>
    <p:sldId id="301" r:id="rId12"/>
    <p:sldId id="302" r:id="rId13"/>
    <p:sldId id="281" r:id="rId14"/>
    <p:sldId id="286" r:id="rId15"/>
    <p:sldId id="303" r:id="rId16"/>
    <p:sldId id="305" r:id="rId17"/>
    <p:sldId id="304" r:id="rId18"/>
    <p:sldId id="306" r:id="rId19"/>
    <p:sldId id="26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4" autoAdjust="0"/>
    <p:restoredTop sz="94660"/>
  </p:normalViewPr>
  <p:slideViewPr>
    <p:cSldViewPr>
      <p:cViewPr varScale="1">
        <p:scale>
          <a:sx n="120" d="100"/>
          <a:sy n="120" d="100"/>
        </p:scale>
        <p:origin x="6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EA98E-5890-4737-95C7-C02F6ACA4429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A160C6-6B52-46BF-A3AC-0E8A5BE7D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476672"/>
            <a:ext cx="5373216" cy="5373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04664"/>
            <a:ext cx="704680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Третий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этап: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Установите соответствие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04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488832" cy="3581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Установите соответствие между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неравенствами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числовыми промежутками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3x-15&gt; 6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(-∞; - 0,2]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-5х ≥1                                           б)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(-∞; 1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4х&gt; 30-х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(7; +∞)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0,2х -2&lt;3  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(6; +∞)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1,5-2х≥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х-1,5                               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(-∞; 25)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17871"/>
              </p:ext>
            </p:extLst>
          </p:nvPr>
        </p:nvGraphicFramePr>
        <p:xfrm>
          <a:off x="1043608" y="458112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5730468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1513406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3185548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0427997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31306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24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753205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416266"/>
              </p:ext>
            </p:extLst>
          </p:nvPr>
        </p:nvGraphicFramePr>
        <p:xfrm>
          <a:off x="1043608" y="458112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5730468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1513406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3185548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0427997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31306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24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753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39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4643438" y="3717925"/>
            <a:ext cx="0" cy="2303463"/>
          </a:xfrm>
          <a:prstGeom prst="line">
            <a:avLst/>
          </a:prstGeom>
          <a:noFill/>
          <a:ln w="101600">
            <a:solidFill>
              <a:srgbClr val="EB5B0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2" tIns="45711" rIns="91422" bIns="45711"/>
          <a:lstStyle/>
          <a:p>
            <a:endParaRPr lang="ru-RU"/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4643438" y="909638"/>
            <a:ext cx="0" cy="2230437"/>
          </a:xfrm>
          <a:prstGeom prst="line">
            <a:avLst/>
          </a:prstGeom>
          <a:noFill/>
          <a:ln w="101600">
            <a:solidFill>
              <a:srgbClr val="EB5B03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2" tIns="45711" rIns="91422" bIns="45711"/>
          <a:lstStyle/>
          <a:p>
            <a:endParaRPr lang="ru-RU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 flipV="1">
            <a:off x="1619250" y="3429000"/>
            <a:ext cx="2806700" cy="1588"/>
          </a:xfrm>
          <a:prstGeom prst="line">
            <a:avLst/>
          </a:prstGeom>
          <a:noFill/>
          <a:ln w="101600">
            <a:solidFill>
              <a:srgbClr val="EB5B0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2" tIns="45711" rIns="91422" bIns="45711"/>
          <a:lstStyle/>
          <a:p>
            <a:endParaRPr lang="ru-RU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 flipV="1">
            <a:off x="4859338" y="3429000"/>
            <a:ext cx="2806700" cy="1588"/>
          </a:xfrm>
          <a:prstGeom prst="line">
            <a:avLst/>
          </a:prstGeom>
          <a:noFill/>
          <a:ln w="101600">
            <a:solidFill>
              <a:srgbClr val="EB5B03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2" tIns="45711" rIns="91422" bIns="45711"/>
          <a:lstStyle/>
          <a:p>
            <a:endParaRPr lang="ru-RU"/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468313" y="549275"/>
            <a:ext cx="8351837" cy="5832475"/>
          </a:xfrm>
          <a:prstGeom prst="ellipse">
            <a:avLst/>
          </a:prstGeom>
          <a:noFill/>
          <a:ln w="1016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2" tIns="45711" rIns="91422" bIns="4571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755650" y="765175"/>
            <a:ext cx="7777163" cy="5400675"/>
          </a:xfrm>
          <a:prstGeom prst="ellipse">
            <a:avLst/>
          </a:prstGeom>
          <a:noFill/>
          <a:ln w="1016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2" tIns="45711" rIns="91422" bIns="4571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1331913" y="2276475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2" tIns="45711" rIns="91422" bIns="45711"/>
          <a:lstStyle/>
          <a:p>
            <a:endParaRPr lang="ru-RU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468313" y="2852738"/>
            <a:ext cx="71437" cy="3603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2" tIns="45711" rIns="91422" bIns="45711"/>
          <a:lstStyle/>
          <a:p>
            <a:endParaRPr lang="ru-RU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900113" y="4221163"/>
            <a:ext cx="215900" cy="357187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2" tIns="45711" rIns="91422" bIns="45711"/>
          <a:lstStyle/>
          <a:p>
            <a:endParaRPr lang="ru-RU"/>
          </a:p>
        </p:txBody>
      </p:sp>
      <p:sp>
        <p:nvSpPr>
          <p:cNvPr id="190475" name="Oval 11"/>
          <p:cNvSpPr>
            <a:spLocks noChangeArrowheads="1"/>
          </p:cNvSpPr>
          <p:nvPr/>
        </p:nvSpPr>
        <p:spPr bwMode="auto">
          <a:xfrm>
            <a:off x="179388" y="3357563"/>
            <a:ext cx="468312" cy="46831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91422" tIns="45711" rIns="91422" bIns="4571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1042988" y="1916113"/>
            <a:ext cx="3600450" cy="3095625"/>
          </a:xfrm>
          <a:prstGeom prst="ellipse">
            <a:avLst/>
          </a:prstGeom>
          <a:noFill/>
          <a:ln w="1016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2" tIns="45711" rIns="91422" bIns="4571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  <p:sp>
        <p:nvSpPr>
          <p:cNvPr id="28685" name="Oval 13"/>
          <p:cNvSpPr>
            <a:spLocks noChangeArrowheads="1"/>
          </p:cNvSpPr>
          <p:nvPr/>
        </p:nvSpPr>
        <p:spPr bwMode="auto">
          <a:xfrm>
            <a:off x="4643438" y="1989138"/>
            <a:ext cx="3600450" cy="3095625"/>
          </a:xfrm>
          <a:prstGeom prst="ellipse">
            <a:avLst/>
          </a:prstGeom>
          <a:noFill/>
          <a:ln w="1016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2" tIns="45711" rIns="91422" bIns="4571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  <p:sp>
        <p:nvSpPr>
          <p:cNvPr id="190478" name="Oval 14"/>
          <p:cNvSpPr>
            <a:spLocks noChangeArrowheads="1"/>
          </p:cNvSpPr>
          <p:nvPr/>
        </p:nvSpPr>
        <p:spPr bwMode="auto">
          <a:xfrm>
            <a:off x="4427538" y="3284538"/>
            <a:ext cx="431800" cy="360362"/>
          </a:xfrm>
          <a:prstGeom prst="ellipse">
            <a:avLst/>
          </a:prstGeom>
          <a:solidFill>
            <a:srgbClr val="EB5B03"/>
          </a:solidFill>
          <a:ln w="9525">
            <a:solidFill>
              <a:srgbClr val="EB5B03"/>
            </a:solidFill>
            <a:round/>
            <a:headEnd/>
            <a:tailEnd/>
          </a:ln>
        </p:spPr>
        <p:txBody>
          <a:bodyPr wrap="none" lIns="91422" tIns="45711" rIns="91422" bIns="4571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  <p:sp>
        <p:nvSpPr>
          <p:cNvPr id="190479" name="Oval 15"/>
          <p:cNvSpPr>
            <a:spLocks noChangeArrowheads="1"/>
          </p:cNvSpPr>
          <p:nvPr/>
        </p:nvSpPr>
        <p:spPr bwMode="auto">
          <a:xfrm>
            <a:off x="539750" y="3213100"/>
            <a:ext cx="468313" cy="468313"/>
          </a:xfrm>
          <a:prstGeom prst="ellipse">
            <a:avLst/>
          </a:prstGeom>
          <a:solidFill>
            <a:srgbClr val="000066"/>
          </a:solidFill>
          <a:ln w="9525">
            <a:solidFill>
              <a:srgbClr val="000066"/>
            </a:solidFill>
            <a:round/>
            <a:headEnd/>
            <a:tailEnd/>
          </a:ln>
        </p:spPr>
        <p:txBody>
          <a:bodyPr wrap="none" lIns="91422" tIns="45711" rIns="91422" bIns="4571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  <p:sp>
        <p:nvSpPr>
          <p:cNvPr id="190480" name="Oval 16"/>
          <p:cNvSpPr>
            <a:spLocks noChangeArrowheads="1"/>
          </p:cNvSpPr>
          <p:nvPr/>
        </p:nvSpPr>
        <p:spPr bwMode="auto">
          <a:xfrm>
            <a:off x="827088" y="3213100"/>
            <a:ext cx="468312" cy="468313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lIns="91422" tIns="45711" rIns="91422" bIns="45711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</p:spTree>
    <p:extLst>
      <p:ext uri="{BB962C8B-B14F-4D97-AF65-F5344CB8AC3E}">
        <p14:creationId xmlns:p14="http://schemas.microsoft.com/office/powerpoint/2010/main" val="3302657502"/>
      </p:ext>
    </p:extLst>
  </p:cSld>
  <p:clrMapOvr>
    <a:masterClrMapping/>
  </p:clrMapOvr>
  <p:transition spd="med"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6531E-6 L -2.5E-6 -0.36171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36171 L -2.5E-6 0.36216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36216 L -2.5E-6 -0.00509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8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3469E-6 L 0.32292 2.53469E-6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1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292 4.6531E-6 L -0.33073 4.6531E-6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4" presetID="9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90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1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8 -0.01758 C 0.00608 -0.25185 0.2092 -0.44311 0.45868 -0.44311 C 0.70851 -0.44311 0.91094 -0.25185 0.91094 -0.01758 C 0.91094 0.21646 0.70851 0.40656 0.45868 0.40656 C 0.2092 0.40656 0.00608 0.21646 0.00608 -0.01758 Z " pathEditMode="relative" rAng="16200000" ptsTypes="fffff">
                                      <p:cBhvr>
                                        <p:cTn id="32" dur="5000" fill="hold"/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3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90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41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81221E-6 C 1.11111E-6 -0.21577 0.1908 -0.39269 0.425 -0.38922 C 0.65868 -0.39107 0.84896 -0.21577 0.84844 -2.81221E-6 C 0.8493 0.21624 0.65885 0.39108 0.425 0.39154 C 0.19114 0.39177 1.11111E-6 0.21624 1.11111E-6 -2.81221E-6 Z " pathEditMode="relative" rAng="16200000" ptsTypes="fffff">
                                      <p:cBhvr>
                                        <p:cTn id="42" dur="5000" spd="-100000" fill="hold"/>
                                        <p:tgtEl>
                                          <p:spTgt spid="190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4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90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51" presetID="2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6531E-6 C 1.38889E-6 0.12372 0.08507 0.22571 0.18871 0.22571 C 0.31094 0.22571 0.36545 0.12927 0.38403 0.06151 L 0.40087 -0.04718 C 0.41996 -0.11494 0.45677 -0.21508 0.59479 -0.21508 C 0.68316 -0.21508 0.78559 -0.12396 0.78559 4.6531E-6 C 0.78559 0.12372 0.68628 0.23982 0.59792 0.23982 C 0.45989 0.23982 0.41858 0.13344 0.39948 0.06568 L 0.38246 -0.05528 C 0.36389 -0.12304 0.31094 -0.22549 0.18871 -0.22549 C 0.08507 -0.22549 1.38889E-6 -0.12396 1.38889E-6 4.6531E-6 Z " pathEditMode="relative" rAng="0" ptsTypes="ffFffffFfff">
                                      <p:cBhvr>
                                        <p:cTn id="52" dur="5000" spd="-100000" fill="hold"/>
                                        <p:tgtEl>
                                          <p:spTgt spid="190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00" y="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5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90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75" grpId="0" animBg="1"/>
      <p:bldP spid="190475" grpId="1" animBg="1"/>
      <p:bldP spid="190475" grpId="2" animBg="1"/>
      <p:bldP spid="190478" grpId="0" animBg="1"/>
      <p:bldP spid="190478" grpId="1" animBg="1"/>
      <p:bldP spid="190478" grpId="2" animBg="1"/>
      <p:bldP spid="190478" grpId="3" animBg="1"/>
      <p:bldP spid="190478" grpId="4" animBg="1"/>
      <p:bldP spid="190479" grpId="0" animBg="1"/>
      <p:bldP spid="190479" grpId="1" animBg="1"/>
      <p:bldP spid="190479" grpId="2" animBg="1"/>
      <p:bldP spid="190480" grpId="0" animBg="1"/>
      <p:bldP spid="190480" grpId="1" animBg="1"/>
      <p:bldP spid="190480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565817" y="548680"/>
            <a:ext cx="58084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Четвёртый этап: Реши сам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844824"/>
            <a:ext cx="2809875" cy="100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692696"/>
            <a:ext cx="90364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Пятый этап: </a:t>
            </a:r>
            <a:endParaRPr lang="ru-RU" sz="3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Углубление 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расширение знаний 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2"/>
            <a:ext cx="1512168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1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2276872"/>
            <a:ext cx="1872208" cy="792088"/>
          </a:xfrm>
          <a:prstGeom prst="rect">
            <a:avLst/>
          </a:prstGeom>
          <a:noFill/>
        </p:spPr>
      </p:pic>
      <p:pic>
        <p:nvPicPr>
          <p:cNvPr id="5" name="Picture 1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573016"/>
            <a:ext cx="2160240" cy="72008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95536" y="2492896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81068" y="248825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69423" y="374839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№3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692696"/>
            <a:ext cx="7992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73342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уточнить основные понятия   темы,  рассмотреть конкретные вопросы во время решения задач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188640"/>
            <a:ext cx="1188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39552" y="2564324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73342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провести самостоятельное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теме, расширить и применить имеющиеся знания.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77072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проявить и развить свои способности, организовать свои цели, составить реальный план, выполнить его и оценить свои результаты.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9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525" y="1916832"/>
            <a:ext cx="8229600" cy="3624207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Обязательный минимум: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с.44 ответить на вопросы  №182</a:t>
            </a:r>
          </a:p>
          <a:p>
            <a:pPr marL="109728" indent="0">
              <a:buNone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Задания по выбору: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№183(1,2,5)  ,№184(1,2,3)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 </a:t>
            </a:r>
          </a:p>
          <a:p>
            <a:pPr marL="109728" indent="0">
              <a:buNone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Задание для интересующихся математикой: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п.6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№184(4,6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«Проверь себя»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51-52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548680"/>
            <a:ext cx="8579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Times New Roman" pitchFamily="18" charset="0"/>
                <a:cs typeface="Arial" pitchFamily="34" charset="0"/>
              </a:rPr>
              <a:t>Те, кто испытывают пока затруднения  при решении заданий данной темы, выполняют домашнее задание обязательного уровня, кто уверен в своих силах и может объяснить новый материал однокласснику, выбирают задания </a:t>
            </a:r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II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ea typeface="Times New Roman" pitchFamily="18" charset="0"/>
                <a:cs typeface="Arial" pitchFamily="34" charset="0"/>
              </a:rPr>
              <a:t>или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III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80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5656" y="692696"/>
            <a:ext cx="54006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08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825760" y="1214439"/>
            <a:ext cx="6878777" cy="42934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Умные,</a:t>
            </a:r>
            <a:br>
              <a:rPr lang="ru-RU" altLang="ru-RU" sz="2100" dirty="0">
                <a:solidFill>
                  <a:prstClr val="black"/>
                </a:solidFill>
                <a:latin typeface="Arial" charset="0"/>
              </a:rPr>
            </a:b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дорожите неравенством с глупцами.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Честные,</a:t>
            </a:r>
            <a:br>
              <a:rPr lang="ru-RU" altLang="ru-RU" sz="2100" dirty="0">
                <a:solidFill>
                  <a:prstClr val="black"/>
                </a:solidFill>
                <a:latin typeface="Arial" charset="0"/>
              </a:rPr>
            </a:b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гордитесь неравенством с </a:t>
            </a:r>
            <a:r>
              <a:rPr lang="ru-RU" altLang="ru-RU" sz="2100" dirty="0" err="1">
                <a:solidFill>
                  <a:prstClr val="black"/>
                </a:solidFill>
                <a:latin typeface="Arial" charset="0"/>
              </a:rPr>
              <a:t>подлецами</a:t>
            </a: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.</a:t>
            </a:r>
            <a:br>
              <a:rPr lang="ru-RU" altLang="ru-RU" sz="2100" dirty="0">
                <a:solidFill>
                  <a:prstClr val="black"/>
                </a:solidFill>
                <a:latin typeface="Arial" charset="0"/>
              </a:rPr>
            </a:b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Города должны быть непохожи, как люди. </a:t>
            </a:r>
            <a:br>
              <a:rPr lang="ru-RU" altLang="ru-RU" sz="2100" dirty="0">
                <a:solidFill>
                  <a:prstClr val="black"/>
                </a:solidFill>
                <a:latin typeface="Arial" charset="0"/>
              </a:rPr>
            </a:b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Люди непохожи, как города. </a:t>
            </a:r>
            <a:br>
              <a:rPr lang="ru-RU" altLang="ru-RU" sz="2100" dirty="0">
                <a:solidFill>
                  <a:prstClr val="black"/>
                </a:solidFill>
                <a:latin typeface="Arial" charset="0"/>
              </a:rPr>
            </a:b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Никто.  Никому.  Не равен.  Никогда.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                  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2100" dirty="0">
              <a:solidFill>
                <a:prstClr val="black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2100" dirty="0">
              <a:solidFill>
                <a:prstClr val="black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1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altLang="ru-RU" sz="2100" i="1" dirty="0">
                <a:solidFill>
                  <a:prstClr val="black"/>
                </a:solidFill>
                <a:latin typeface="Arial" charset="0"/>
              </a:rPr>
              <a:t>Александр  Володин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100" i="1" dirty="0">
                <a:solidFill>
                  <a:prstClr val="black"/>
                </a:solidFill>
                <a:latin typeface="Arial" charset="0"/>
              </a:rPr>
              <a:t>(1919 </a:t>
            </a:r>
            <a:r>
              <a:rPr lang="ru-RU" altLang="ru-RU" sz="2100" i="1" dirty="0">
                <a:solidFill>
                  <a:prstClr val="black"/>
                </a:solidFill>
                <a:latin typeface="Arial" charset="0"/>
                <a:sym typeface="Symbol" pitchFamily="18" charset="2"/>
              </a:rPr>
              <a:t> </a:t>
            </a:r>
            <a:r>
              <a:rPr lang="ru-RU" altLang="ru-RU" sz="2100" i="1" dirty="0">
                <a:solidFill>
                  <a:prstClr val="black"/>
                </a:solidFill>
                <a:latin typeface="Arial" charset="0"/>
              </a:rPr>
              <a:t>2001)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9701" y="3861198"/>
            <a:ext cx="2626519" cy="19692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805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115616" y="90872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16.10.2024 </a:t>
            </a:r>
            <a:r>
              <a:rPr lang="ru-RU" dirty="0" smtClean="0"/>
              <a:t>      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Классная работа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2348880"/>
            <a:ext cx="5094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«Решения линейных неравенств с одной переменной и их систем»</a:t>
            </a:r>
            <a:endParaRPr lang="ru-RU" sz="3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683568" y="476672"/>
            <a:ext cx="813690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«Чтобы математику понять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постичь неведомые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таинства,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Надо научиться нам решать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Кроме уравнений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неравенства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692696"/>
            <a:ext cx="7992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73342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уточнить основные понятия   темы,  рассмотреть конкретные вопросы во время решения задач.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188640"/>
            <a:ext cx="1188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39552" y="2564324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73342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провести самостоятельное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теме, расширить и применить имеющиеся знания.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77072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проявить и развить свои способности, организовать свои цели, составить реальный план, выполнить его и оценить свои результаты.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700808"/>
            <a:ext cx="68500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Работай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дружно, помни - вы одна команда.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Принимай активное участие в работе, не стой в стороне.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Не бойся высказывать своё мнение.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Работай тихо, не старайся всех перекричать. Уважай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других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группы.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Думай сам, а не рассчитывай на других.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Отвечай у доски громко, чётко, кратко.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В случае неправильного ответа группы не вини никого,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отвечай за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себя. Помни, что каждый человек имеет право на ошибку.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59832" y="908720"/>
            <a:ext cx="4032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работы в группе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49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15616" y="836712"/>
            <a:ext cx="691276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Первый этап: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“Без теории нет</a:t>
            </a:r>
            <a:r>
              <a:rPr kumimoji="0" lang="ru-RU" sz="3600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6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практики”.</a:t>
            </a:r>
            <a:endParaRPr kumimoji="0" lang="ru-RU" sz="360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5512" y="188640"/>
            <a:ext cx="6678488" cy="6374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4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значит решить неравенство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решить неравенство означает найти все его решения или доказать, что решений не существует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Что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называется, решением системы неравенств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0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ешением системы неравенств с одним неизвестным называется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 значение неизвестного, при котором все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неравенства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обращаются в верные числовые неравенства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Если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скобки квадратные, то, какое неравенство, какая точка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нестрогое, точка закрашенная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Если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точка закрашенная, то, какое неравенство, какие скобки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нестрогое, точка закрашенная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Если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неравенство строгое, то какие будут точки на координатном луче, какие скобки при написании ответа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закрашенные, скобки круглые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Что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значит решить систему неравенств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решить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систему </a:t>
            </a:r>
            <a:r>
              <a:rPr lang="ru-RU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значит найти все решения системы или установить, что их нет.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Что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называется, решением неравенства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решением неравенства с одной переменной называют значение переменной, которое обращает его в верное числовое неравенство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Если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точка пустая, то, какое неравенство, какие скобки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строгое, круглые</a:t>
            </a:r>
            <a:endParaRPr lang="ru-RU" sz="1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Если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неравенство нестрогое, то какие будут точки на координатном луче, какие скобки при написании ответа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точки закрашенные , скобки квадратные</a:t>
            </a:r>
            <a:endParaRPr lang="ru-RU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Если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скобки круглые, то, какое неравенство, какая точка</a:t>
            </a:r>
            <a:r>
              <a:rPr lang="ru-RU" sz="1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4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строгое, не закрашенная.</a:t>
            </a:r>
            <a:endParaRPr lang="ru-RU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12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4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этап: </a:t>
            </a:r>
          </a:p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«Найди ошибку»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09600" y="274638"/>
            <a:ext cx="7418784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2800" smtClean="0">
                <a:solidFill>
                  <a:srgbClr val="703DFF"/>
                </a:solidFill>
                <a:latin typeface="Comic Sans MS"/>
              </a:rPr>
              <a:t>Найди ошибку в решении неравенств</a:t>
            </a:r>
            <a:br>
              <a:rPr lang="ru-RU" sz="2800" smtClean="0">
                <a:solidFill>
                  <a:srgbClr val="703DFF"/>
                </a:solidFill>
                <a:latin typeface="Comic Sans MS"/>
              </a:rPr>
            </a:br>
            <a:r>
              <a:rPr lang="ru-RU" sz="2800" smtClean="0">
                <a:solidFill>
                  <a:srgbClr val="703DFF"/>
                </a:solidFill>
                <a:latin typeface="Comic Sans MS"/>
              </a:rPr>
              <a:t>Объясни почему допущена ошибка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861048"/>
            <a:ext cx="445047" cy="7437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 txBox="1">
                <a:spLocks/>
              </p:cNvSpPr>
              <p:nvPr/>
            </p:nvSpPr>
            <p:spPr>
              <a:xfrm>
                <a:off x="556727" y="1598066"/>
                <a:ext cx="3960440" cy="4525963"/>
              </a:xfrm>
              <a:prstGeom prst="rect">
                <a:avLst/>
              </a:prstGeom>
            </p:spPr>
            <p:txBody>
              <a:bodyPr/>
              <a:lstStyle>
                <a:lvl1pPr marL="365760" indent="-256032" algn="l" rtl="0" eaLnBrk="1" latinLnBrk="0" hangingPunct="1"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buFont typeface="Wingdings 3"/>
                  <a:buChar char=""/>
                  <a:defRPr kumimoji="0"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21792" indent="-228600" algn="l" rtl="0" eaLnBrk="1" latinLnBrk="0" hangingPunct="1">
                  <a:spcBef>
                    <a:spcPts val="324"/>
                  </a:spcBef>
                  <a:buClr>
                    <a:schemeClr val="accent1"/>
                  </a:buClr>
                  <a:buFont typeface="Verdana"/>
                  <a:buChar char="◦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9536" indent="-228600" algn="l" rtl="0" eaLnBrk="1" latinLnBrk="0" hangingPunct="1">
                  <a:spcBef>
                    <a:spcPts val="350"/>
                  </a:spcBef>
                  <a:buClr>
                    <a:schemeClr val="accent2"/>
                  </a:buClr>
                  <a:buSzPct val="100000"/>
                  <a:buFont typeface="Wingdings 2"/>
                  <a:buChar char="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43000" indent="-228600" algn="l" rtl="0" eaLnBrk="1" latinLnBrk="0" hangingPunct="1">
                  <a:spcBef>
                    <a:spcPts val="35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5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200" indent="-228600" algn="l" rtl="0" eaLnBrk="1" latinLnBrk="0" hangingPunct="1">
                  <a:spcBef>
                    <a:spcPts val="350"/>
                  </a:spcBef>
                  <a:buClr>
                    <a:schemeClr val="accent3"/>
                  </a:buClr>
                  <a:buFont typeface="Wingdings 2"/>
                  <a:buChar char="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228600" algn="l" rtl="0" eaLnBrk="1" latinLnBrk="0" hangingPunct="1">
                  <a:spcBef>
                    <a:spcPts val="350"/>
                  </a:spcBef>
                  <a:buClr>
                    <a:schemeClr val="accent3"/>
                  </a:buClr>
                  <a:buFont typeface="Wingdings 2"/>
                  <a:buChar char="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57400" indent="-228600" algn="l" rtl="0" eaLnBrk="1" latinLnBrk="0" hangingPunct="1">
                  <a:spcBef>
                    <a:spcPts val="350"/>
                  </a:spcBef>
                  <a:buClr>
                    <a:schemeClr val="accent3"/>
                  </a:buClr>
                  <a:buFont typeface="Wingdings 2"/>
                  <a:buChar char="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86000" indent="-228600" algn="l" rtl="0" eaLnBrk="1" latinLnBrk="0" hangingPunct="1">
                  <a:spcBef>
                    <a:spcPts val="350"/>
                  </a:spcBef>
                  <a:buClr>
                    <a:schemeClr val="accent3"/>
                  </a:buClr>
                  <a:buFont typeface="Wingdings 2"/>
                  <a:buChar char="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>
                  <a:buFont typeface="Wingdings 3"/>
                  <a:buNone/>
                </a:pPr>
                <a:endParaRPr lang="ru-RU" sz="3000" dirty="0" smtClean="0">
                  <a:solidFill>
                    <a:srgbClr val="000000"/>
                  </a:solidFill>
                  <a:latin typeface="Comic Sans MS"/>
                </a:endParaRPr>
              </a:p>
              <a:p>
                <a:pPr>
                  <a:buFont typeface="Wingdings 3"/>
                  <a:buNone/>
                </a:pPr>
                <a:r>
                  <a:rPr lang="ru-RU" sz="2800" dirty="0">
                    <a:solidFill>
                      <a:srgbClr val="000000"/>
                    </a:solidFill>
                    <a:latin typeface="Comic Sans MS"/>
                  </a:rPr>
                  <a:t> 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-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/>
                  </a:rPr>
                  <a:t>5x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+8 ≤ </a:t>
                </a:r>
                <a:r>
                  <a:rPr lang="ru-RU" sz="3600" dirty="0" smtClean="0">
                    <a:solidFill>
                      <a:srgbClr val="000000"/>
                    </a:solidFill>
                    <a:latin typeface="Comic Sans MS"/>
                  </a:rPr>
                  <a:t>-3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/>
                  </a:rPr>
                  <a:t>x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-6</a:t>
                </a:r>
              </a:p>
              <a:p>
                <a:pPr>
                  <a:buFont typeface="Wingdings 3"/>
                  <a:buNone/>
                </a:pP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    -5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/>
                  </a:rPr>
                  <a:t>x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+3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/>
                  </a:rPr>
                  <a:t>x 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≤ -6-8</a:t>
                </a:r>
              </a:p>
              <a:p>
                <a:pPr>
                  <a:buFont typeface="Wingdings 3"/>
                  <a:buNone/>
                </a:pP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    -2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/>
                  </a:rPr>
                  <a:t>x 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≤ -14</a:t>
                </a:r>
                <a:endParaRPr lang="en-US" sz="3600" dirty="0">
                  <a:solidFill>
                    <a:srgbClr val="000000"/>
                  </a:solidFill>
                  <a:latin typeface="Comic Sans MS"/>
                </a:endParaRPr>
              </a:p>
              <a:p>
                <a:pPr>
                  <a:buFont typeface="Wingdings 3"/>
                  <a:buNone/>
                </a:pP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    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/>
                  </a:rPr>
                  <a:t>x 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≤ 7</a:t>
                </a:r>
              </a:p>
              <a:p>
                <a:pPr>
                  <a:buFont typeface="Wingdings 3"/>
                  <a:buNone/>
                </a:pPr>
                <a:r>
                  <a:rPr lang="ru-RU" sz="3600" dirty="0" smtClean="0">
                    <a:solidFill>
                      <a:srgbClr val="000000"/>
                    </a:solidFill>
                    <a:latin typeface="Comic Sans MS"/>
                  </a:rPr>
                  <a:t>    ответ: (-∞;7]</a:t>
                </a:r>
              </a:p>
              <a:p>
                <a:pPr>
                  <a:buFont typeface="Wingdings 3"/>
                  <a:buNone/>
                </a:pPr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ответ: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7;</m:t>
                        </m:r>
                      </m:e>
                    </m:d>
                  </m:oMath>
                </a14:m>
                <a:r>
                  <a:rPr lang="ru-RU" sz="3600" dirty="0">
                    <a:solidFill>
                      <a:srgbClr val="000000"/>
                    </a:solidFill>
                    <a:latin typeface="Comic Sans MS"/>
                  </a:rPr>
                  <a:t>∞)</a:t>
                </a:r>
                <a:r>
                  <a:rPr lang="ru-RU" sz="3600" dirty="0" smtClean="0">
                    <a:solidFill>
                      <a:srgbClr val="000000"/>
                    </a:solidFill>
                    <a:latin typeface="Comic Sans MS"/>
                  </a:rPr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27" y="1598066"/>
                <a:ext cx="3960440" cy="4525963"/>
              </a:xfrm>
              <a:prstGeom prst="rect">
                <a:avLst/>
              </a:prstGeom>
              <a:blipFill>
                <a:blip r:embed="rId3"/>
                <a:stretch>
                  <a:fillRect l="-1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248" y="4232936"/>
            <a:ext cx="1633870" cy="13717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4932040" y="1772816"/>
                <a:ext cx="4303305" cy="3888433"/>
              </a:xfrm>
              <a:prstGeom prst="rect">
                <a:avLst/>
              </a:prstGeom>
            </p:spPr>
            <p:txBody>
              <a:bodyPr/>
              <a:lstStyle>
                <a:lvl1pPr marL="365760" indent="-256032" algn="l" rtl="0" eaLnBrk="1" latinLnBrk="0" hangingPunct="1">
                  <a:spcBef>
                    <a:spcPts val="400"/>
                  </a:spcBef>
                  <a:spcAft>
                    <a:spcPts val="0"/>
                  </a:spcAft>
                  <a:buClr>
                    <a:schemeClr val="accent1"/>
                  </a:buClr>
                  <a:buSzPct val="68000"/>
                  <a:buFont typeface="Wingdings 3"/>
                  <a:buChar char=""/>
                  <a:defRPr kumimoji="0"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21792" indent="-228600" algn="l" rtl="0" eaLnBrk="1" latinLnBrk="0" hangingPunct="1">
                  <a:spcBef>
                    <a:spcPts val="324"/>
                  </a:spcBef>
                  <a:buClr>
                    <a:schemeClr val="accent1"/>
                  </a:buClr>
                  <a:buFont typeface="Verdana"/>
                  <a:buChar char="◦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9536" indent="-228600" algn="l" rtl="0" eaLnBrk="1" latinLnBrk="0" hangingPunct="1">
                  <a:spcBef>
                    <a:spcPts val="350"/>
                  </a:spcBef>
                  <a:buClr>
                    <a:schemeClr val="accent2"/>
                  </a:buClr>
                  <a:buSzPct val="100000"/>
                  <a:buFont typeface="Wingdings 2"/>
                  <a:buChar char="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43000" indent="-228600" algn="l" rtl="0" eaLnBrk="1" latinLnBrk="0" hangingPunct="1">
                  <a:spcBef>
                    <a:spcPts val="35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5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200" indent="-228600" algn="l" rtl="0" eaLnBrk="1" latinLnBrk="0" hangingPunct="1">
                  <a:spcBef>
                    <a:spcPts val="350"/>
                  </a:spcBef>
                  <a:buClr>
                    <a:schemeClr val="accent3"/>
                  </a:buClr>
                  <a:buFont typeface="Wingdings 2"/>
                  <a:buChar char="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228600" algn="l" rtl="0" eaLnBrk="1" latinLnBrk="0" hangingPunct="1">
                  <a:spcBef>
                    <a:spcPts val="350"/>
                  </a:spcBef>
                  <a:buClr>
                    <a:schemeClr val="accent3"/>
                  </a:buClr>
                  <a:buFont typeface="Wingdings 2"/>
                  <a:buChar char="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57400" indent="-228600" algn="l" rtl="0" eaLnBrk="1" latinLnBrk="0" hangingPunct="1">
                  <a:spcBef>
                    <a:spcPts val="350"/>
                  </a:spcBef>
                  <a:buClr>
                    <a:schemeClr val="accent3"/>
                  </a:buClr>
                  <a:buFont typeface="Wingdings 2"/>
                  <a:buChar char="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86000" indent="-228600" algn="l" rtl="0" eaLnBrk="1" latinLnBrk="0" hangingPunct="1">
                  <a:spcBef>
                    <a:spcPts val="350"/>
                  </a:spcBef>
                  <a:buClr>
                    <a:schemeClr val="accent3"/>
                  </a:buClr>
                  <a:buFont typeface="Wingdings 2"/>
                  <a:buChar char="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r>
                  <a:rPr lang="ru-RU" sz="3600" dirty="0" smtClean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5-3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y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≤ 80</a:t>
                </a:r>
              </a:p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r>
                  <a:rPr lang="ru-RU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     -3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y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≤ 75</a:t>
                </a:r>
                <a:endParaRPr lang="en-US" sz="3600" dirty="0">
                  <a:solidFill>
                    <a:srgbClr val="000000"/>
                  </a:solidFill>
                  <a:latin typeface="Comic Sans MS" panose="030F0702030302020204" pitchFamily="66" charset="0"/>
                  <a:cs typeface="Times New Roman" pitchFamily="18" charset="0"/>
                </a:endParaRPr>
              </a:p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r>
                  <a:rPr lang="ru-RU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     </a:t>
                </a:r>
                <a:r>
                  <a:rPr lang="en-US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y ≥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-25</a:t>
                </a:r>
              </a:p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endParaRPr lang="ru-RU" sz="3600" dirty="0">
                  <a:solidFill>
                    <a:srgbClr val="000000"/>
                  </a:solidFill>
                  <a:latin typeface="Comic Sans MS" panose="030F0702030302020204" pitchFamily="66" charset="0"/>
                  <a:cs typeface="Times New Roman" pitchFamily="18" charset="0"/>
                </a:endParaRPr>
              </a:p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endParaRPr lang="ru-RU" sz="3600" dirty="0">
                  <a:solidFill>
                    <a:srgbClr val="000000"/>
                  </a:solidFill>
                  <a:latin typeface="Comic Sans MS" panose="030F0702030302020204" pitchFamily="66" charset="0"/>
                  <a:cs typeface="Times New Roman" pitchFamily="18" charset="0"/>
                </a:endParaRPr>
              </a:p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r>
                  <a:rPr lang="ru-RU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  ответ: (-∞;-25</a:t>
                </a:r>
                <a:r>
                  <a:rPr lang="ru-RU" sz="3600" dirty="0" smtClean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)</a:t>
                </a:r>
              </a:p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endParaRPr lang="ru-RU" sz="3600" dirty="0">
                  <a:solidFill>
                    <a:srgbClr val="000000"/>
                  </a:solidFill>
                  <a:latin typeface="Comic Sans MS" panose="030F0702030302020204" pitchFamily="66" charset="0"/>
                  <a:cs typeface="Times New Roman" pitchFamily="18" charset="0"/>
                </a:endParaRPr>
              </a:p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r>
                  <a:rPr lang="ru-RU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О</a:t>
                </a:r>
                <a:r>
                  <a:rPr lang="ru-RU" sz="3600" dirty="0" smtClean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твет</a:t>
                </a:r>
                <a:r>
                  <a:rPr lang="ru-RU" sz="3600" dirty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ru-RU" sz="3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− 25;</m:t>
                        </m:r>
                      </m:e>
                    </m:d>
                  </m:oMath>
                </a14:m>
                <a:r>
                  <a:rPr lang="ru-RU" sz="3600" dirty="0" smtClean="0">
                    <a:solidFill>
                      <a:srgbClr val="000000"/>
                    </a:solidFill>
                    <a:latin typeface="Comic Sans MS" panose="030F0702030302020204" pitchFamily="66" charset="0"/>
                    <a:cs typeface="Times New Roman" pitchFamily="18" charset="0"/>
                  </a:rPr>
                  <a:t>∞)</a:t>
                </a:r>
                <a:endParaRPr lang="ru-RU" sz="3600" dirty="0">
                  <a:solidFill>
                    <a:srgbClr val="000000"/>
                  </a:solidFill>
                  <a:latin typeface="Comic Sans MS" panose="030F0702030302020204" pitchFamily="66" charset="0"/>
                  <a:cs typeface="Times New Roman" pitchFamily="18" charset="0"/>
                </a:endParaRPr>
              </a:p>
              <a:p>
                <a:pPr marL="0" indent="0">
                  <a:spcBef>
                    <a:spcPct val="0"/>
                  </a:spcBef>
                  <a:buFont typeface="Wingdings 3"/>
                  <a:buNone/>
                </a:pPr>
                <a:endParaRPr lang="ru-RU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772816"/>
                <a:ext cx="4303305" cy="3888433"/>
              </a:xfrm>
              <a:prstGeom prst="rect">
                <a:avLst/>
              </a:prstGeom>
              <a:blipFill>
                <a:blip r:embed="rId5"/>
                <a:stretch>
                  <a:fillRect l="-4249" t="-2508" b="-211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618</TotalTime>
  <Words>709</Words>
  <Application>Microsoft Office PowerPoint</Application>
  <PresentationFormat>Экран (4:3)</PresentationFormat>
  <Paragraphs>112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1" baseType="lpstr">
      <vt:lpstr>Arial</vt:lpstr>
      <vt:lpstr>Calibri</vt:lpstr>
      <vt:lpstr>Cambria Math</vt:lpstr>
      <vt:lpstr>Comic Sans MS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lenovo1</dc:creator>
  <cp:lastModifiedBy>PC</cp:lastModifiedBy>
  <cp:revision>93</cp:revision>
  <dcterms:created xsi:type="dcterms:W3CDTF">2017-03-13T18:02:45Z</dcterms:created>
  <dcterms:modified xsi:type="dcterms:W3CDTF">2024-10-15T10:19:55Z</dcterms:modified>
</cp:coreProperties>
</file>